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62" r:id="rId7"/>
    <p:sldId id="270" r:id="rId8"/>
    <p:sldId id="263" r:id="rId9"/>
    <p:sldId id="271" r:id="rId10"/>
    <p:sldId id="273" r:id="rId11"/>
    <p:sldId id="266" r:id="rId12"/>
    <p:sldId id="259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0C8"/>
    <a:srgbClr val="5EC3D8"/>
    <a:srgbClr val="26597B"/>
    <a:srgbClr val="5DC2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289" autoAdjust="0"/>
  </p:normalViewPr>
  <p:slideViewPr>
    <p:cSldViewPr snapToGrid="0">
      <p:cViewPr>
        <p:scale>
          <a:sx n="60" d="100"/>
          <a:sy n="60" d="100"/>
        </p:scale>
        <p:origin x="109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88A97-76CD-4E4F-AA43-D1460ABD4E14}" type="datetimeFigureOut">
              <a:rPr lang="fr-FR" smtClean="0"/>
              <a:t>10/06/2024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21ED9-14B1-48AA-9BC5-53518921620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5798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Arselan</a:t>
            </a:r>
          </a:p>
          <a:p>
            <a:endParaRPr lang="en-US" noProof="0" dirty="0"/>
          </a:p>
          <a:p>
            <a:r>
              <a:rPr lang="en-US" dirty="0"/>
              <a:t>Good morning everyone. Today, we are here to present our project, the “Intelligent Real-Time Facial Recognition System.” This project leverages AI and embedded systems to solve, digitalize, and automate a real-world problem: attendance tracking, or in other words, student presence tracking.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244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/>
              <a:t>Arselan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noProof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Next, We designed a protocol to ensure the correct capture of images. For this, we programmed a signal that will display a countdown of 10 seconds before taking a picture. Each person must face the camera to have their picture taken.</a:t>
            </a:r>
            <a:endParaRPr lang="en-US" noProof="0" dirty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89067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/>
              <a:t>Arselan</a:t>
            </a:r>
          </a:p>
          <a:p>
            <a:endParaRPr lang="en-US" noProof="0" dirty="0"/>
          </a:p>
          <a:p>
            <a:endParaRPr lang="en-US" noProof="0" dirty="0"/>
          </a:p>
          <a:p>
            <a:r>
              <a:rPr lang="en-US" dirty="0"/>
              <a:t>We encountered several challenges while developing this solution.</a:t>
            </a:r>
          </a:p>
          <a:p>
            <a:endParaRPr lang="en-US" dirty="0"/>
          </a:p>
          <a:p>
            <a:r>
              <a:rPr lang="en-US" dirty="0"/>
              <a:t>Firstly, collecting images was difficult because our classmates were reluctant to participate. </a:t>
            </a:r>
          </a:p>
          <a:p>
            <a:r>
              <a:rPr lang="en-US" dirty="0"/>
              <a:t>We had to ask our friends and create a virtual database to overcome this issue.</a:t>
            </a:r>
          </a:p>
          <a:p>
            <a:endParaRPr lang="en-US" dirty="0"/>
          </a:p>
          <a:p>
            <a:r>
              <a:rPr lang="en-US" dirty="0"/>
              <a:t>Additionally, we did not receive the equipment for our project, so we used a Raspberry Pi card from practical sessions and purchased the remaining materials like the camera and SD card ourselves.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00279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Iheb</a:t>
            </a:r>
          </a:p>
          <a:p>
            <a:endParaRPr lang="en-GB" noProof="0" dirty="0"/>
          </a:p>
          <a:p>
            <a:r>
              <a:rPr lang="en-US" dirty="0"/>
              <a:t>Despite these challenges, we successfully developed our solution. </a:t>
            </a:r>
          </a:p>
          <a:p>
            <a:endParaRPr lang="en-US" dirty="0"/>
          </a:p>
          <a:p>
            <a:r>
              <a:rPr lang="en-US" dirty="0"/>
              <a:t>Here are an example of our face detection and recognition system. </a:t>
            </a:r>
          </a:p>
          <a:p>
            <a:endParaRPr lang="en-US" dirty="0"/>
          </a:p>
          <a:p>
            <a:r>
              <a:rPr lang="en-US" dirty="0"/>
              <a:t>The input is an image, from which we extract and crop faces, and finally, we recognize each face to generate a list of present students with the date and time.</a:t>
            </a:r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045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Iheb</a:t>
            </a:r>
          </a:p>
          <a:p>
            <a:endParaRPr lang="en-US" noProof="0" dirty="0"/>
          </a:p>
          <a:p>
            <a:r>
              <a:rPr lang="en-US" dirty="0"/>
              <a:t>In conclusion, </a:t>
            </a:r>
          </a:p>
          <a:p>
            <a:endParaRPr lang="en-US" dirty="0"/>
          </a:p>
          <a:p>
            <a:r>
              <a:rPr lang="en-US" dirty="0"/>
              <a:t>our system digitizes and automates attendance tracking. </a:t>
            </a:r>
          </a:p>
          <a:p>
            <a:endParaRPr lang="en-US" dirty="0"/>
          </a:p>
          <a:p>
            <a:r>
              <a:rPr lang="en-US" dirty="0"/>
              <a:t>It ensures accuracy and reliability by recording each student’s presence, </a:t>
            </a:r>
          </a:p>
          <a:p>
            <a:endParaRPr lang="en-US" dirty="0"/>
          </a:p>
          <a:p>
            <a:r>
              <a:rPr lang="en-US" dirty="0"/>
              <a:t>enhances security by detecting individuals that not belonging to the class, </a:t>
            </a:r>
          </a:p>
          <a:p>
            <a:endParaRPr lang="en-US" dirty="0"/>
          </a:p>
          <a:p>
            <a:r>
              <a:rPr lang="en-US" dirty="0"/>
              <a:t>and can serve as evidence for investigators in case of incidents.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41509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Iheb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291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Arselan</a:t>
            </a:r>
          </a:p>
          <a:p>
            <a:endParaRPr lang="en-US" noProof="0" dirty="0"/>
          </a:p>
          <a:p>
            <a:r>
              <a:rPr lang="en-US" dirty="0"/>
              <a:t>Before we dive into our presentation, let's start with the table of contents. </a:t>
            </a:r>
          </a:p>
          <a:p>
            <a:endParaRPr lang="en-US" dirty="0"/>
          </a:p>
          <a:p>
            <a:r>
              <a:rPr lang="en-US" dirty="0"/>
              <a:t>First, we will introduce our project and explain our solution. </a:t>
            </a:r>
          </a:p>
          <a:p>
            <a:r>
              <a:rPr lang="en-US" dirty="0"/>
              <a:t>Next, we will cover the project strategy. </a:t>
            </a:r>
          </a:p>
          <a:p>
            <a:r>
              <a:rPr lang="en-US" dirty="0"/>
              <a:t>Then, we will discuss the software and hardware functionalities. </a:t>
            </a:r>
          </a:p>
          <a:p>
            <a:r>
              <a:rPr lang="en-US" dirty="0"/>
              <a:t>After that, we will present some results and the difficulties we encountered. </a:t>
            </a:r>
          </a:p>
          <a:p>
            <a:r>
              <a:rPr lang="en-US" dirty="0"/>
              <a:t>Finally, we will conclude by highlighting the most important benefits of our solution.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565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Iheb</a:t>
            </a:r>
          </a:p>
          <a:p>
            <a:endParaRPr lang="en-US" noProof="0" dirty="0"/>
          </a:p>
          <a:p>
            <a:r>
              <a:rPr lang="en-US" dirty="0"/>
              <a:t>I will begin by talking about our project.</a:t>
            </a:r>
          </a:p>
          <a:p>
            <a:endParaRPr lang="en-US" dirty="0"/>
          </a:p>
          <a:p>
            <a:r>
              <a:rPr lang="en-US" dirty="0"/>
              <a:t>Our project is an embedded system that captures images in a classroom every 10 minutes. </a:t>
            </a:r>
          </a:p>
          <a:p>
            <a:r>
              <a:rPr lang="en-US" dirty="0"/>
              <a:t>An AI model processes these images to extract and recognize faces. </a:t>
            </a:r>
          </a:p>
          <a:p>
            <a:r>
              <a:rPr lang="en-US" dirty="0"/>
              <a:t>The system then generates a list of present students and sends it via the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127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Iheb</a:t>
            </a:r>
          </a:p>
          <a:p>
            <a:endParaRPr lang="en-US" noProof="0" dirty="0"/>
          </a:p>
          <a:p>
            <a:r>
              <a:rPr lang="en-US" dirty="0"/>
              <a:t>Our strategy was divided into three phases: </a:t>
            </a:r>
          </a:p>
          <a:p>
            <a:r>
              <a:rPr lang="en-US" dirty="0"/>
              <a:t>The first phase was system design and requirement analysis, during which we researched various detection and recognition methods and selected the best models. </a:t>
            </a:r>
          </a:p>
          <a:p>
            <a:r>
              <a:rPr lang="en-US" dirty="0"/>
              <a:t>In the second phase, we developed a solution and implemented these models in our system. </a:t>
            </a:r>
          </a:p>
          <a:p>
            <a:r>
              <a:rPr lang="en-US" dirty="0"/>
              <a:t>The third phase involved testing and evaluating different solutions to select the best one.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828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Iheb</a:t>
            </a:r>
          </a:p>
          <a:p>
            <a:endParaRPr lang="en-GB" noProof="0" dirty="0"/>
          </a:p>
          <a:p>
            <a:r>
              <a:rPr lang="en-US" dirty="0"/>
              <a:t>After extensive testing, we found the best solution for our project.</a:t>
            </a:r>
          </a:p>
          <a:p>
            <a:r>
              <a:rPr lang="en-US" dirty="0"/>
              <a:t>Our solution is divided into two parts: software and hardware development.</a:t>
            </a:r>
          </a:p>
          <a:p>
            <a:endParaRPr lang="en-US" dirty="0"/>
          </a:p>
          <a:p>
            <a:r>
              <a:rPr lang="en-US" dirty="0"/>
              <a:t>For software development, we have two main components: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Face Detection</a:t>
            </a:r>
            <a:r>
              <a:rPr lang="en-US" dirty="0"/>
              <a:t>: for the face detection we have an algorithm that extracts faces from an image using four steps: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HAAR Features</a:t>
            </a:r>
            <a:r>
              <a:rPr lang="en-US" dirty="0"/>
              <a:t>: Extracted using HAAR filters,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And then with </a:t>
            </a:r>
            <a:r>
              <a:rPr lang="en-US" b="1" dirty="0"/>
              <a:t>image integral </a:t>
            </a:r>
            <a:r>
              <a:rPr lang="en-US" dirty="0"/>
              <a:t>calculations speeding up the extraction process.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AdaBoost Algorithm</a:t>
            </a:r>
            <a:r>
              <a:rPr lang="en-US" dirty="0"/>
              <a:t>: A trained model containing small machine learning models that select the most important features for face detection, minimizing features and accelerating detection.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Cascade Classification Model</a:t>
            </a:r>
            <a:r>
              <a:rPr lang="en-US" dirty="0"/>
              <a:t>: A machine learning model that detects faces in an image by eliminating non-face regions in stages.</a:t>
            </a:r>
          </a:p>
          <a:p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2772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Iheb</a:t>
            </a:r>
          </a:p>
          <a:p>
            <a:endParaRPr lang="en-US" noProof="0" dirty="0"/>
          </a:p>
          <a:p>
            <a:r>
              <a:rPr lang="en-US" b="1" dirty="0"/>
              <a:t>Face Recognition</a:t>
            </a:r>
            <a:r>
              <a:rPr lang="en-US" dirty="0"/>
              <a:t>: </a:t>
            </a:r>
          </a:p>
          <a:p>
            <a:endParaRPr lang="en-US" dirty="0"/>
          </a:p>
          <a:p>
            <a:r>
              <a:rPr lang="en-US" dirty="0"/>
              <a:t>We used a deep neural network with a VGG16 architecture. This model trained on the VGG-Face dataset and it contained 2,6 millions of images.</a:t>
            </a:r>
          </a:p>
          <a:p>
            <a:r>
              <a:rPr lang="en-US" dirty="0"/>
              <a:t>This model generates a unique vector, called an embedding, which characterizes each face. </a:t>
            </a:r>
          </a:p>
          <a:p>
            <a:r>
              <a:rPr lang="en-US" dirty="0"/>
              <a:t>Our system compares the predicted embedding with the stored vectors in our dataset to recognize each face, using an Euclidian distance threshold for comparison.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4185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Iheb</a:t>
            </a:r>
          </a:p>
          <a:p>
            <a:endParaRPr lang="fr-FR" dirty="0"/>
          </a:p>
          <a:p>
            <a:endParaRPr lang="fr-FR" dirty="0"/>
          </a:p>
          <a:p>
            <a:r>
              <a:rPr lang="en-US" dirty="0"/>
              <a:t>Here, you can see the architecture of VGG-FACE, based on VGG-16. </a:t>
            </a:r>
          </a:p>
          <a:p>
            <a:r>
              <a:rPr lang="en-US" dirty="0"/>
              <a:t>The input is a cropped image of a detected face, and the output is an embedding vector representing the face’s characteristics.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6580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Arselan</a:t>
            </a:r>
          </a:p>
          <a:p>
            <a:endParaRPr lang="en-US" noProof="0" dirty="0"/>
          </a:p>
          <a:p>
            <a:r>
              <a:rPr lang="en-US" dirty="0"/>
              <a:t>Now, let's discuss the hardware development part. </a:t>
            </a:r>
          </a:p>
          <a:p>
            <a:endParaRPr lang="en-US" dirty="0"/>
          </a:p>
          <a:p>
            <a:r>
              <a:rPr lang="en-US" dirty="0"/>
              <a:t>Our embedded system is programmed to capture an image every 10 minutes, perform facial detection and recognition, and generate the student presence list. </a:t>
            </a:r>
          </a:p>
          <a:p>
            <a:endParaRPr lang="en-US" dirty="0"/>
          </a:p>
          <a:p>
            <a:r>
              <a:rPr lang="en-US" dirty="0"/>
              <a:t>This list is saved in an Excel file, with images of unknown faces and sent via the internet. </a:t>
            </a:r>
          </a:p>
          <a:p>
            <a:endParaRPr lang="en-US" noProof="0" dirty="0"/>
          </a:p>
          <a:p>
            <a:r>
              <a:rPr lang="en-US" noProof="0" dirty="0"/>
              <a:t>I want to note that all these parameters are changeable.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2000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/>
              <a:t>Arselan</a:t>
            </a:r>
          </a:p>
          <a:p>
            <a:endParaRPr lang="en-US" noProof="0" dirty="0"/>
          </a:p>
          <a:p>
            <a:endParaRPr lang="en-US" noProof="0" dirty="0"/>
          </a:p>
          <a:p>
            <a:r>
              <a:rPr lang="en-US" dirty="0"/>
              <a:t>In this image, you can see our embedded system. </a:t>
            </a:r>
          </a:p>
          <a:p>
            <a:endParaRPr lang="en-US" dirty="0"/>
          </a:p>
          <a:p>
            <a:r>
              <a:rPr lang="en-US" dirty="0"/>
              <a:t>At the top, we have a camera module for capturing images. </a:t>
            </a:r>
          </a:p>
          <a:p>
            <a:endParaRPr lang="en-US" dirty="0"/>
          </a:p>
          <a:p>
            <a:r>
              <a:rPr lang="en-US" dirty="0"/>
              <a:t>For processing, we used a Raspberry Pi card. </a:t>
            </a:r>
          </a:p>
          <a:p>
            <a:endParaRPr lang="en-US" dirty="0"/>
          </a:p>
          <a:p>
            <a:r>
              <a:rPr lang="en-US" dirty="0"/>
              <a:t>And the operating system is Linux for Raspberry Pi, </a:t>
            </a:r>
          </a:p>
          <a:p>
            <a:endParaRPr lang="en-US" dirty="0"/>
          </a:p>
          <a:p>
            <a:r>
              <a:rPr lang="en-US" dirty="0"/>
              <a:t>And we used Python environment for </a:t>
            </a:r>
            <a:r>
              <a:rPr lang="en-US" dirty="0" err="1"/>
              <a:t>developpement</a:t>
            </a:r>
            <a:r>
              <a:rPr lang="en-US" dirty="0"/>
              <a:t>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721ED9-14B1-48AA-9BC5-53518921620D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7493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5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74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73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239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650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7575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5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97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1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99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65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4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1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5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02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3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78ECB-4223-4DFB-951F-957747718D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BC1A9-942C-40C5-95D9-8281B1AE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778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2F6C1-90AF-2AE0-1E3A-983818F11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4223" y="127064"/>
            <a:ext cx="9823554" cy="1478245"/>
          </a:xfrm>
          <a:noFill/>
          <a:ln w="19050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ctr"/>
            <a:r>
              <a:rPr lang="en-US" sz="5000" b="1" cap="none" dirty="0">
                <a:ln w="19050">
                  <a:solidFill>
                    <a:schemeClr val="tx1"/>
                  </a:solidFill>
                  <a:prstDash val="solid"/>
                </a:ln>
                <a:solidFill>
                  <a:schemeClr val="tx1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Intelligent Real-Time Facial Recognition System</a:t>
            </a:r>
          </a:p>
        </p:txBody>
      </p:sp>
      <p:pic>
        <p:nvPicPr>
          <p:cNvPr id="1034" name="Picture 10" descr="La reconnaissance faciale, un futur riche et effrayant – Master 1 IP/IT and  space activities">
            <a:extLst>
              <a:ext uri="{FF2B5EF4-FFF2-40B4-BE49-F238E27FC236}">
                <a16:creationId xmlns:a16="http://schemas.microsoft.com/office/drawing/2014/main" id="{A96828E3-F9DA-D20F-DF1E-A7A7120B24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11" b="3849"/>
          <a:stretch/>
        </p:blipFill>
        <p:spPr bwMode="auto">
          <a:xfrm>
            <a:off x="2647828" y="1642411"/>
            <a:ext cx="6896344" cy="3724798"/>
          </a:xfrm>
          <a:prstGeom prst="rect">
            <a:avLst/>
          </a:prstGeom>
          <a:noFill/>
          <a:ln w="19050">
            <a:solidFill>
              <a:srgbClr val="5EC3D8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9DEA0CF-F377-24AE-9DC5-EE20F684F37F}"/>
              </a:ext>
            </a:extLst>
          </p:cNvPr>
          <p:cNvSpPr txBox="1">
            <a:spLocks/>
          </p:cNvSpPr>
          <p:nvPr/>
        </p:nvSpPr>
        <p:spPr>
          <a:xfrm>
            <a:off x="1184223" y="6191250"/>
            <a:ext cx="9905998" cy="6718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b="1" dirty="0">
                <a:latin typeface="Calibri" panose="020F0502020204030204" pitchFamily="34" charset="0"/>
              </a:rPr>
              <a:t>Instrumentation and embedded systems</a:t>
            </a:r>
          </a:p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b="1" dirty="0">
                <a:latin typeface="Calibri" panose="020F0502020204030204" pitchFamily="34" charset="0"/>
              </a:rPr>
              <a:t>2023/2024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2141F-6362-34DD-4238-9E8470B7D0EC}"/>
              </a:ext>
            </a:extLst>
          </p:cNvPr>
          <p:cNvSpPr txBox="1"/>
          <p:nvPr/>
        </p:nvSpPr>
        <p:spPr>
          <a:xfrm>
            <a:off x="7844588" y="5435945"/>
            <a:ext cx="72961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sz="2400" b="1" dirty="0">
                <a:latin typeface="Calibri" panose="020F0502020204030204" pitchFamily="34" charset="0"/>
              </a:rPr>
              <a:t>Presented by:  </a:t>
            </a:r>
            <a:r>
              <a:rPr lang="en-US" altLang="fr-FR" sz="2400" dirty="0">
                <a:latin typeface="Calibri" panose="020F0502020204030204" pitchFamily="34" charset="0"/>
              </a:rPr>
              <a:t>Iheb BOUARICHE </a:t>
            </a:r>
          </a:p>
          <a:p>
            <a:pPr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sz="2400" dirty="0">
                <a:latin typeface="Calibri" panose="020F0502020204030204" pitchFamily="34" charset="0"/>
              </a:rPr>
              <a:t>                           Arselan MEGHELLI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4A378D-7A6D-9911-B8C9-40079BA2A052}"/>
              </a:ext>
            </a:extLst>
          </p:cNvPr>
          <p:cNvSpPr txBox="1"/>
          <p:nvPr/>
        </p:nvSpPr>
        <p:spPr>
          <a:xfrm>
            <a:off x="0" y="5467169"/>
            <a:ext cx="60939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sz="2400" b="1" dirty="0">
                <a:latin typeface="Calibri" panose="020F0502020204030204" pitchFamily="34" charset="0"/>
              </a:rPr>
              <a:t>Supervised by : </a:t>
            </a:r>
            <a:r>
              <a:rPr lang="en-US" altLang="fr-FR" sz="2400" dirty="0">
                <a:latin typeface="Calibri" panose="020F0502020204030204" pitchFamily="34" charset="0"/>
              </a:rPr>
              <a:t>Pr. Anissa MOKRAOUI</a:t>
            </a:r>
          </a:p>
        </p:txBody>
      </p:sp>
    </p:spTree>
    <p:extLst>
      <p:ext uri="{BB962C8B-B14F-4D97-AF65-F5344CB8AC3E}">
        <p14:creationId xmlns:p14="http://schemas.microsoft.com/office/powerpoint/2010/main" val="256258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AF77-83BC-B0F5-0442-412516E81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972" y="1806745"/>
            <a:ext cx="10818055" cy="3541714"/>
          </a:xfrm>
        </p:spPr>
        <p:txBody>
          <a:bodyPr>
            <a:normAutofit/>
          </a:bodyPr>
          <a:lstStyle/>
          <a:p>
            <a:pPr algn="just">
              <a:buSzPct val="80000"/>
              <a:buFont typeface="Wingdings" panose="05000000000000000000" pitchFamily="2" charset="2"/>
              <a:buChar char="Ø"/>
            </a:pP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  A signal will be displayed on the screen 10 seconds before capturing an image.</a:t>
            </a:r>
          </a:p>
          <a:p>
            <a:pPr algn="just">
              <a:buSzPct val="80000"/>
              <a:buFont typeface="Wingdings" panose="05000000000000000000" pitchFamily="2" charset="2"/>
              <a:buChar char="Ø"/>
            </a:pPr>
            <a:endParaRPr lang="en-US" sz="3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SzPct val="80000"/>
              <a:buFont typeface="Wingdings" panose="05000000000000000000" pitchFamily="2" charset="2"/>
              <a:buChar char="Ø"/>
            </a:pP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  Each student needs to face the camera to take a photo of their face.</a:t>
            </a:r>
            <a:endParaRPr lang="fr-FR" sz="3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B88FEB-0986-387D-52CE-E263D3D22482}"/>
              </a:ext>
            </a:extLst>
          </p:cNvPr>
          <p:cNvSpPr txBox="1">
            <a:spLocks/>
          </p:cNvSpPr>
          <p:nvPr/>
        </p:nvSpPr>
        <p:spPr>
          <a:xfrm>
            <a:off x="1143001" y="221348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Protocol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F79EF4-C561-4F03-B035-4B899399F336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4105171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AF77-83BC-B0F5-0442-412516E81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972" y="1997245"/>
            <a:ext cx="10818055" cy="3541714"/>
          </a:xfrm>
        </p:spPr>
        <p:txBody>
          <a:bodyPr>
            <a:normAutofit/>
          </a:bodyPr>
          <a:lstStyle/>
          <a:p>
            <a:pPr algn="just">
              <a:buSzPct val="80000"/>
              <a:buFont typeface="Wingdings" panose="05000000000000000000" pitchFamily="2" charset="2"/>
              <a:buChar char="Ø"/>
            </a:pP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  Challenges in data collection led us to create a virtual database.</a:t>
            </a:r>
          </a:p>
          <a:p>
            <a:pPr marL="0" indent="0" algn="just">
              <a:buSzPct val="80000"/>
              <a:buNone/>
            </a:pPr>
            <a:endParaRPr lang="en-US" sz="3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buSzPct val="80000"/>
              <a:buFont typeface="Wingdings" panose="05000000000000000000" pitchFamily="2" charset="2"/>
              <a:buChar char="Ø"/>
            </a:pPr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  We didn’t have access to the equipment, and we haven't received the equipment for our project.</a:t>
            </a:r>
            <a:endParaRPr lang="fr-FR" sz="3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B88FEB-0986-387D-52CE-E263D3D22482}"/>
              </a:ext>
            </a:extLst>
          </p:cNvPr>
          <p:cNvSpPr txBox="1">
            <a:spLocks/>
          </p:cNvSpPr>
          <p:nvPr/>
        </p:nvSpPr>
        <p:spPr>
          <a:xfrm>
            <a:off x="1143001" y="221348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Difficulties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F79EF4-C561-4F03-B035-4B899399F336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9/11</a:t>
            </a:r>
          </a:p>
        </p:txBody>
      </p:sp>
    </p:spTree>
    <p:extLst>
      <p:ext uri="{BB962C8B-B14F-4D97-AF65-F5344CB8AC3E}">
        <p14:creationId xmlns:p14="http://schemas.microsoft.com/office/powerpoint/2010/main" val="1976314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row: Right 19">
            <a:extLst>
              <a:ext uri="{FF2B5EF4-FFF2-40B4-BE49-F238E27FC236}">
                <a16:creationId xmlns:a16="http://schemas.microsoft.com/office/drawing/2014/main" id="{B816EF4C-C8A4-F367-C7B6-A4EC9EB0C3FD}"/>
              </a:ext>
            </a:extLst>
          </p:cNvPr>
          <p:cNvSpPr/>
          <p:nvPr/>
        </p:nvSpPr>
        <p:spPr>
          <a:xfrm>
            <a:off x="6538568" y="2920721"/>
            <a:ext cx="1171900" cy="11984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EDB84A-2597-2A6F-482A-2EBB0CA6CFD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1" t="41225" r="24273" b="133"/>
          <a:stretch/>
        </p:blipFill>
        <p:spPr bwMode="auto">
          <a:xfrm>
            <a:off x="141904" y="1678206"/>
            <a:ext cx="4232556" cy="3631886"/>
          </a:xfrm>
          <a:prstGeom prst="rect">
            <a:avLst/>
          </a:prstGeom>
          <a:noFill/>
          <a:ln w="38100">
            <a:solidFill>
              <a:schemeClr val="tx1"/>
            </a:solidFill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E47EDA0-90B2-12BC-2F96-471FA643142A}"/>
              </a:ext>
            </a:extLst>
          </p:cNvPr>
          <p:cNvSpPr/>
          <p:nvPr/>
        </p:nvSpPr>
        <p:spPr>
          <a:xfrm>
            <a:off x="4487030" y="2894933"/>
            <a:ext cx="1171900" cy="119842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856F83D-E07F-D780-BBE5-B9D3712FA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616106"/>
              </p:ext>
            </p:extLst>
          </p:nvPr>
        </p:nvGraphicFramePr>
        <p:xfrm>
          <a:off x="7817538" y="1685144"/>
          <a:ext cx="4232557" cy="3494273"/>
        </p:xfrm>
        <a:graphic>
          <a:graphicData uri="http://schemas.openxmlformats.org/drawingml/2006/table">
            <a:tbl>
              <a:tblPr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682819">
                  <a:extLst>
                    <a:ext uri="{9D8B030D-6E8A-4147-A177-3AD203B41FA5}">
                      <a16:colId xmlns:a16="http://schemas.microsoft.com/office/drawing/2014/main" val="3920762087"/>
                    </a:ext>
                  </a:extLst>
                </a:gridCol>
                <a:gridCol w="2549738">
                  <a:extLst>
                    <a:ext uri="{9D8B030D-6E8A-4147-A177-3AD203B41FA5}">
                      <a16:colId xmlns:a16="http://schemas.microsoft.com/office/drawing/2014/main" val="3567637828"/>
                    </a:ext>
                  </a:extLst>
                </a:gridCol>
              </a:tblGrid>
              <a:tr h="776705">
                <a:tc>
                  <a:txBody>
                    <a:bodyPr/>
                    <a:lstStyle/>
                    <a:p>
                      <a:pPr algn="ctr" fontAlgn="t"/>
                      <a:r>
                        <a:rPr lang="fr-FR" sz="25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Name</a:t>
                      </a:r>
                      <a:endParaRPr lang="fr-FR" sz="25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fr-FR" sz="25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2024-05-13 18:14:46</a:t>
                      </a:r>
                      <a:endParaRPr lang="fr-FR" sz="25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8896183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AMINE</a:t>
                      </a: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 err="1">
                          <a:solidFill>
                            <a:srgbClr val="92D050"/>
                          </a:solidFill>
                          <a:effectLst/>
                        </a:rPr>
                        <a:t>Present</a:t>
                      </a:r>
                      <a:endParaRPr lang="fr-FR" sz="2500" b="1" i="0" u="none" strike="noStrike" dirty="0">
                        <a:solidFill>
                          <a:srgbClr val="92D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943236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ANES</a:t>
                      </a:r>
                      <a:endParaRPr lang="fr-FR" sz="25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 err="1">
                          <a:solidFill>
                            <a:srgbClr val="92D050"/>
                          </a:solidFill>
                          <a:effectLst/>
                        </a:rPr>
                        <a:t>Present</a:t>
                      </a:r>
                      <a:endParaRPr lang="fr-FR" sz="2500" b="1" i="0" u="none" strike="noStrike" dirty="0">
                        <a:solidFill>
                          <a:srgbClr val="92D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440003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ARSELAN</a:t>
                      </a:r>
                      <a:endParaRPr lang="fr-FR" sz="25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Absent</a:t>
                      </a:r>
                      <a:endParaRPr lang="fr-FR" sz="25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4133501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IBRAHIM</a:t>
                      </a:r>
                      <a:endParaRPr lang="fr-FR" sz="25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 err="1">
                          <a:solidFill>
                            <a:srgbClr val="92D050"/>
                          </a:solidFill>
                          <a:effectLst/>
                        </a:rPr>
                        <a:t>Present</a:t>
                      </a:r>
                      <a:endParaRPr lang="fr-FR" sz="2500" b="1" i="0" u="none" strike="noStrike" dirty="0">
                        <a:solidFill>
                          <a:srgbClr val="92D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9175791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IHEB</a:t>
                      </a:r>
                      <a:endParaRPr lang="fr-FR" sz="25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 err="1">
                          <a:solidFill>
                            <a:srgbClr val="92D050"/>
                          </a:solidFill>
                          <a:effectLst/>
                        </a:rPr>
                        <a:t>Present</a:t>
                      </a:r>
                      <a:endParaRPr lang="fr-FR" sz="2500" b="1" i="0" u="none" strike="noStrike" dirty="0">
                        <a:solidFill>
                          <a:srgbClr val="92D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401547"/>
                  </a:ext>
                </a:extLst>
              </a:tr>
              <a:tr h="452928"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REIMI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2500" b="1" u="none" strike="noStrike" dirty="0" err="1">
                          <a:solidFill>
                            <a:srgbClr val="92D050"/>
                          </a:solidFill>
                          <a:effectLst/>
                        </a:rPr>
                        <a:t>Present</a:t>
                      </a:r>
                      <a:endParaRPr lang="fr-FR" sz="2500" b="1" i="0" u="none" strike="noStrike" dirty="0">
                        <a:solidFill>
                          <a:srgbClr val="92D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55242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DBF43D7-3C01-BF4A-F7ED-A5CCC1EC9B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74" t="22849" r="50000" b="4407"/>
          <a:stretch/>
        </p:blipFill>
        <p:spPr bwMode="auto">
          <a:xfrm>
            <a:off x="5673959" y="1395432"/>
            <a:ext cx="779228" cy="748317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0FEE1CF-2B19-0755-0A05-378496500937}"/>
              </a:ext>
            </a:extLst>
          </p:cNvPr>
          <p:cNvSpPr txBox="1">
            <a:spLocks/>
          </p:cNvSpPr>
          <p:nvPr/>
        </p:nvSpPr>
        <p:spPr>
          <a:xfrm>
            <a:off x="1143001" y="221348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endParaRPr lang="en-US" altLang="fr-FR" b="1" u="sng" cap="none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36EFFB-EF69-7FB0-E3A6-B9CC0FA26D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58" t="22294" r="16916" b="4963"/>
          <a:stretch/>
        </p:blipFill>
        <p:spPr bwMode="auto">
          <a:xfrm>
            <a:off x="5686532" y="3109622"/>
            <a:ext cx="779228" cy="748317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7E8326-F7F3-859A-F996-9070A2CDB1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171" r="33474" b="5086"/>
          <a:stretch/>
        </p:blipFill>
        <p:spPr bwMode="auto">
          <a:xfrm>
            <a:off x="5673959" y="2252527"/>
            <a:ext cx="779228" cy="748317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6856E9-FA74-34E6-17D4-89FAF8E537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23003" r="66494" b="4254"/>
          <a:stretch/>
        </p:blipFill>
        <p:spPr bwMode="auto">
          <a:xfrm>
            <a:off x="5689382" y="4820479"/>
            <a:ext cx="779228" cy="748317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8DE6343-BB84-F301-6234-2379C69D017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61" t="21434" r="713" b="5823"/>
          <a:stretch/>
        </p:blipFill>
        <p:spPr bwMode="auto">
          <a:xfrm>
            <a:off x="5676809" y="3963384"/>
            <a:ext cx="779228" cy="748317"/>
          </a:xfrm>
          <a:prstGeom prst="rect">
            <a:avLst/>
          </a:prstGeom>
          <a:noFill/>
          <a:ln>
            <a:noFill/>
          </a:ln>
          <a:effectLst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6276AD1-8E59-FD9D-3E1D-4E208AD123E1}"/>
              </a:ext>
            </a:extLst>
          </p:cNvPr>
          <p:cNvSpPr txBox="1"/>
          <p:nvPr/>
        </p:nvSpPr>
        <p:spPr>
          <a:xfrm>
            <a:off x="4302993" y="3172303"/>
            <a:ext cx="13615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b="1" i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Face</a:t>
            </a:r>
            <a:r>
              <a:rPr lang="en-US" sz="1700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n-US" sz="1700" b="1" i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detection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CF1AAF-72DF-D2ED-25B1-DF30CE0E56CA}"/>
              </a:ext>
            </a:extLst>
          </p:cNvPr>
          <p:cNvSpPr txBox="1"/>
          <p:nvPr/>
        </p:nvSpPr>
        <p:spPr>
          <a:xfrm>
            <a:off x="6306536" y="3200439"/>
            <a:ext cx="147852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700" b="1" i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Face</a:t>
            </a:r>
            <a:r>
              <a:rPr lang="fr-FR" sz="1700" b="1" i="1" dirty="0"/>
              <a:t> </a:t>
            </a:r>
            <a:r>
              <a:rPr lang="fr-FR" sz="1700" b="1" i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recognition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C98364E-663F-0AF5-719B-B291CF705D84}"/>
              </a:ext>
            </a:extLst>
          </p:cNvPr>
          <p:cNvSpPr txBox="1">
            <a:spLocks/>
          </p:cNvSpPr>
          <p:nvPr/>
        </p:nvSpPr>
        <p:spPr>
          <a:xfrm>
            <a:off x="1143001" y="224817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Results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86BD7AD-8AA9-AC67-CE1E-FA1C3B3FAE4A}"/>
              </a:ext>
            </a:extLst>
          </p:cNvPr>
          <p:cNvSpPr txBox="1"/>
          <p:nvPr/>
        </p:nvSpPr>
        <p:spPr>
          <a:xfrm>
            <a:off x="3596247" y="5568796"/>
            <a:ext cx="4999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Figure 04: </a:t>
            </a:r>
            <a:r>
              <a:rPr lang="en-US" sz="2400" dirty="0"/>
              <a:t>Detection and recognition process.</a:t>
            </a:r>
            <a:r>
              <a:rPr lang="en-US" sz="2400" b="1" dirty="0"/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140F72-ECB7-B2AC-4854-8D7522721BFB}"/>
              </a:ext>
            </a:extLst>
          </p:cNvPr>
          <p:cNvSpPr txBox="1"/>
          <p:nvPr/>
        </p:nvSpPr>
        <p:spPr>
          <a:xfrm>
            <a:off x="5715318" y="6348615"/>
            <a:ext cx="9387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10/11</a:t>
            </a:r>
          </a:p>
        </p:txBody>
      </p:sp>
    </p:spTree>
    <p:extLst>
      <p:ext uri="{BB962C8B-B14F-4D97-AF65-F5344CB8AC3E}">
        <p14:creationId xmlns:p14="http://schemas.microsoft.com/office/powerpoint/2010/main" val="1939670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2AF77-83BC-B0F5-0442-412516E81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379" y="1393648"/>
            <a:ext cx="10649242" cy="5402564"/>
          </a:xfrm>
        </p:spPr>
        <p:txBody>
          <a:bodyPr anchor="ctr">
            <a:noAutofit/>
          </a:bodyPr>
          <a:lstStyle/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ngsanaUPC" panose="02020603050405020304" pitchFamily="18" charset="-34"/>
                <a:cs typeface="AngsanaUPC" panose="02020603050405020304" pitchFamily="18" charset="-34"/>
              </a:rPr>
              <a:t> 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Our system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digitizes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automates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attendance tracking.</a:t>
            </a:r>
          </a:p>
          <a:p>
            <a:pPr mar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None/>
            </a:pPr>
            <a:endParaRPr kumimoji="0" lang="en-US" altLang="fr-FR" sz="3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It ensures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reliability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by recording each     student's presence every 10 minutes.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endParaRPr kumimoji="0" lang="en-US" altLang="fr-FR" sz="3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Security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enhanced as the system can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detect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individuals not belonging to the class.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endParaRPr kumimoji="0" lang="en-US" altLang="fr-FR" sz="3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60000"/>
              <a:buFont typeface="Wingdings" panose="05000000000000000000" pitchFamily="2" charset="2"/>
              <a:buChar char="ü"/>
            </a:pP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In case of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incidents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captured images can serve as </a:t>
            </a:r>
            <a:r>
              <a:rPr kumimoji="0" lang="en-US" altLang="fr-FR" sz="31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evidence for investigations</a:t>
            </a:r>
            <a:r>
              <a:rPr kumimoji="0" lang="en-US" altLang="fr-FR" sz="3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/>
            <a:endParaRPr lang="en-US" sz="31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3B88FEB-0986-387D-52CE-E263D3D22482}"/>
              </a:ext>
            </a:extLst>
          </p:cNvPr>
          <p:cNvSpPr txBox="1">
            <a:spLocks/>
          </p:cNvSpPr>
          <p:nvPr/>
        </p:nvSpPr>
        <p:spPr>
          <a:xfrm>
            <a:off x="1143001" y="193213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3F4395-D767-33C3-D17F-9CCC72282401}"/>
              </a:ext>
            </a:extLst>
          </p:cNvPr>
          <p:cNvSpPr txBox="1"/>
          <p:nvPr/>
        </p:nvSpPr>
        <p:spPr>
          <a:xfrm>
            <a:off x="5715318" y="6348615"/>
            <a:ext cx="9217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3506747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3B88FEB-0986-387D-52CE-E263D3D22482}"/>
              </a:ext>
            </a:extLst>
          </p:cNvPr>
          <p:cNvSpPr txBox="1">
            <a:spLocks/>
          </p:cNvSpPr>
          <p:nvPr/>
        </p:nvSpPr>
        <p:spPr>
          <a:xfrm>
            <a:off x="1143001" y="2828071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80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2159597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9759-26C5-EB9B-B2FD-34F447D23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893" y="278552"/>
            <a:ext cx="10515600" cy="1325563"/>
          </a:xfrm>
        </p:spPr>
        <p:txBody>
          <a:bodyPr/>
          <a:lstStyle/>
          <a:p>
            <a:r>
              <a:rPr lang="en-US" sz="4500" b="1" u="sng" dirty="0"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Contents</a:t>
            </a:r>
            <a:r>
              <a:rPr lang="en-US" b="1" u="sng" dirty="0"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F6C4F1-28FC-BAEF-B038-69C2547609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07001" y="1249889"/>
            <a:ext cx="9177997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dirty="0">
                <a:latin typeface="Arial" panose="020B0604020202020204" pitchFamily="34" charset="0"/>
              </a:rPr>
              <a:t>Project presentation</a:t>
            </a:r>
            <a:endParaRPr kumimoji="0" lang="en-US" altLang="fr-FR" sz="4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kumimoji="0" lang="en-US" altLang="fr-FR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Strategy </a:t>
            </a: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kumimoji="0" lang="en-US" altLang="fr-FR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Software Functionality</a:t>
            </a: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kumimoji="0" lang="en-US" altLang="fr-FR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 Functionality</a:t>
            </a: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dirty="0">
                <a:latin typeface="Arial" panose="020B0604020202020204" pitchFamily="34" charset="0"/>
              </a:rPr>
              <a:t>Difficulties</a:t>
            </a: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dirty="0">
                <a:latin typeface="Arial" panose="020B0604020202020204" pitchFamily="34" charset="0"/>
              </a:rPr>
              <a:t>Protocol</a:t>
            </a: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dirty="0">
                <a:latin typeface="Arial" panose="020B0604020202020204" pitchFamily="34" charset="0"/>
              </a:rPr>
              <a:t>Results</a:t>
            </a:r>
            <a:endParaRPr kumimoji="0" lang="en-US" altLang="fr-FR" sz="4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indent="-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kumimoji="0" lang="en-US" altLang="fr-FR" sz="4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E4243-18BA-031B-2681-388E20A3AEFE}"/>
              </a:ext>
            </a:extLst>
          </p:cNvPr>
          <p:cNvSpPr txBox="1"/>
          <p:nvPr/>
        </p:nvSpPr>
        <p:spPr>
          <a:xfrm>
            <a:off x="5715318" y="6348615"/>
            <a:ext cx="7613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1/11</a:t>
            </a:r>
          </a:p>
        </p:txBody>
      </p:sp>
    </p:spTree>
    <p:extLst>
      <p:ext uri="{BB962C8B-B14F-4D97-AF65-F5344CB8AC3E}">
        <p14:creationId xmlns:p14="http://schemas.microsoft.com/office/powerpoint/2010/main" val="30613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1262E-1FBF-229B-5877-F609589F4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1348"/>
            <a:ext cx="9905998" cy="1004341"/>
          </a:xfrm>
        </p:spPr>
        <p:txBody>
          <a:bodyPr/>
          <a:lstStyle/>
          <a:p>
            <a:pPr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fr-FR" sz="3600" b="1" dirty="0"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Project presentation</a:t>
            </a:r>
            <a:endParaRPr kumimoji="0" lang="en-US" altLang="fr-FR" sz="3600" b="1" i="0" strike="noStrike" cap="none" normalizeH="0" baseline="0" dirty="0">
              <a:ln>
                <a:noFill/>
              </a:ln>
              <a:effectLst>
                <a:glow rad="139700">
                  <a:schemeClr val="accent2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858EBC-47FE-FC3A-75BE-22FDD2BDB47C}"/>
              </a:ext>
            </a:extLst>
          </p:cNvPr>
          <p:cNvSpPr txBox="1"/>
          <p:nvPr/>
        </p:nvSpPr>
        <p:spPr>
          <a:xfrm>
            <a:off x="758876" y="457948"/>
            <a:ext cx="10674248" cy="5678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fr-FR" sz="4500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fr-FR" sz="4500" dirty="0"/>
              <a:t>An </a:t>
            </a:r>
            <a:r>
              <a:rPr lang="en-US" altLang="fr-FR" sz="4500" u="sng" dirty="0"/>
              <a:t>embedded system</a:t>
            </a:r>
            <a:r>
              <a:rPr lang="en-US" altLang="fr-FR" sz="4500" dirty="0"/>
              <a:t> captures images of students in a classroom.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fr-FR" sz="4500" dirty="0"/>
              <a:t>An </a:t>
            </a:r>
            <a:r>
              <a:rPr lang="en-US" altLang="fr-FR" sz="4500" u="sng" dirty="0"/>
              <a:t>AI model</a:t>
            </a:r>
            <a:r>
              <a:rPr lang="en-US" altLang="fr-FR" sz="4500" dirty="0"/>
              <a:t> processes these images.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fr-FR" sz="4500" dirty="0"/>
              <a:t>The AI model </a:t>
            </a:r>
            <a:r>
              <a:rPr lang="en-US" altLang="fr-FR" sz="4500" u="sng" dirty="0"/>
              <a:t>extracts faces</a:t>
            </a:r>
            <a:r>
              <a:rPr lang="en-US" altLang="fr-FR" sz="4500" dirty="0"/>
              <a:t> from the images.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fr-FR" sz="4500" dirty="0"/>
              <a:t>The AI model </a:t>
            </a:r>
            <a:r>
              <a:rPr lang="en-US" altLang="fr-FR" sz="4500" u="sng" dirty="0"/>
              <a:t>recognizes each face</a:t>
            </a:r>
            <a:r>
              <a:rPr lang="en-US" altLang="fr-FR" sz="4500" dirty="0"/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fr-FR" sz="4500" dirty="0"/>
              <a:t>The system provides a </a:t>
            </a:r>
            <a:r>
              <a:rPr lang="en-US" altLang="fr-FR" sz="4500" u="sng" dirty="0"/>
              <a:t>list of the students present</a:t>
            </a:r>
            <a:r>
              <a:rPr lang="en-US" altLang="fr-FR" sz="4500" dirty="0"/>
              <a:t> </a:t>
            </a:r>
            <a:r>
              <a:rPr lang="en-US" sz="4800" dirty="0"/>
              <a:t>and then </a:t>
            </a:r>
            <a:r>
              <a:rPr lang="en-US" sz="4800" u="sng" dirty="0"/>
              <a:t>sends it via the internet</a:t>
            </a:r>
            <a:r>
              <a:rPr lang="en-US" sz="4800" dirty="0"/>
              <a:t>.</a:t>
            </a:r>
            <a:endParaRPr lang="en-US" altLang="fr-FR" sz="4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4CA1AF-3DA9-B7FC-F7CE-7614EFC5DB44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2/11</a:t>
            </a:r>
          </a:p>
        </p:txBody>
      </p:sp>
    </p:spTree>
    <p:extLst>
      <p:ext uri="{BB962C8B-B14F-4D97-AF65-F5344CB8AC3E}">
        <p14:creationId xmlns:p14="http://schemas.microsoft.com/office/powerpoint/2010/main" val="3676281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B6EE06B0-E6AC-6AC1-1D99-BB5C556F9F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18782" y="1734400"/>
            <a:ext cx="10915200" cy="3156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fr-FR" sz="3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Phase 1: </a:t>
            </a:r>
            <a:r>
              <a:rPr kumimoji="0" lang="en-US" altLang="fr-FR" sz="35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System Design 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</a:t>
            </a:r>
            <a:r>
              <a:rPr kumimoji="0" lang="en-US" altLang="fr-FR" sz="3500" b="0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fr-FR" sz="35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Analysis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fr-FR" sz="3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Phase 2: 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Hardware and Software </a:t>
            </a:r>
            <a:r>
              <a:rPr kumimoji="0" lang="en-US" altLang="fr-FR" sz="35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fr-FR" sz="3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Phase </a:t>
            </a:r>
            <a:r>
              <a:rPr lang="en-US" altLang="fr-FR" sz="3500" b="1" dirty="0">
                <a:latin typeface="Arial" panose="020B0604020202020204" pitchFamily="34" charset="0"/>
              </a:rPr>
              <a:t>3</a:t>
            </a:r>
            <a:r>
              <a:rPr kumimoji="0" lang="en-US" altLang="fr-FR" sz="3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fr-FR" sz="3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Solution</a:t>
            </a:r>
            <a:r>
              <a:rPr lang="en-US" altLang="fr-FR" sz="3500" dirty="0">
                <a:latin typeface="Arial" panose="020B0604020202020204" pitchFamily="34" charset="0"/>
              </a:rPr>
              <a:t> </a:t>
            </a:r>
            <a:r>
              <a:rPr lang="en-US" altLang="fr-FR" sz="3500" u="sng" dirty="0">
                <a:latin typeface="Arial" panose="020B0604020202020204" pitchFamily="34" charset="0"/>
              </a:rPr>
              <a:t>implementation</a:t>
            </a:r>
            <a:r>
              <a:rPr lang="en-US" altLang="fr-FR" sz="3500" dirty="0">
                <a:latin typeface="Arial" panose="020B0604020202020204" pitchFamily="34" charset="0"/>
              </a:rPr>
              <a:t> 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 </a:t>
            </a:r>
            <a:r>
              <a:rPr lang="en-US" altLang="fr-FR" sz="3500" u="sng" dirty="0">
                <a:latin typeface="Arial" panose="020B0604020202020204" pitchFamily="34" charset="0"/>
              </a:rPr>
              <a:t>e</a:t>
            </a:r>
            <a:r>
              <a:rPr kumimoji="0" lang="en-US" altLang="fr-FR" sz="35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valuation</a:t>
            </a:r>
            <a:r>
              <a:rPr kumimoji="0" lang="en-US" altLang="fr-FR" sz="3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A2B754B-4F0B-1D2C-3004-8F6FE6C0A952}"/>
              </a:ext>
            </a:extLst>
          </p:cNvPr>
          <p:cNvSpPr txBox="1">
            <a:spLocks/>
          </p:cNvSpPr>
          <p:nvPr/>
        </p:nvSpPr>
        <p:spPr>
          <a:xfrm>
            <a:off x="1143001" y="221348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b="1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Project Strategy</a:t>
            </a:r>
            <a:endParaRPr lang="en-US" altLang="fr-FR" b="1" cap="none" dirty="0">
              <a:effectLst>
                <a:glow rad="228600">
                  <a:schemeClr val="accent2">
                    <a:satMod val="175000"/>
                    <a:alpha val="40000"/>
                  </a:schemeClr>
                </a:glow>
              </a:effectLst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6D3BA7-0DB7-4D85-0B99-2921BD3E61CE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3/11</a:t>
            </a:r>
          </a:p>
        </p:txBody>
      </p:sp>
    </p:spTree>
    <p:extLst>
      <p:ext uri="{BB962C8B-B14F-4D97-AF65-F5344CB8AC3E}">
        <p14:creationId xmlns:p14="http://schemas.microsoft.com/office/powerpoint/2010/main" val="1568785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C039E-F5B2-44A1-C8EA-04A47D953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487" y="1640420"/>
            <a:ext cx="10807633" cy="4605673"/>
          </a:xfrm>
        </p:spPr>
        <p:txBody>
          <a:bodyPr>
            <a:normAutofit fontScale="62500" lnSpcReduction="20000"/>
          </a:bodyPr>
          <a:lstStyle/>
          <a:p>
            <a:pPr marL="0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Pct val="80000"/>
              <a:buNone/>
            </a:pPr>
            <a:r>
              <a:rPr lang="en-US" sz="4600" dirty="0"/>
              <a:t>For this part, we used a </a:t>
            </a:r>
            <a:r>
              <a:rPr lang="en-US" sz="4600" u="sng" dirty="0"/>
              <a:t>trained model</a:t>
            </a:r>
            <a:r>
              <a:rPr lang="en-US" sz="4600" dirty="0"/>
              <a:t> from </a:t>
            </a:r>
            <a:r>
              <a:rPr lang="en-US" sz="4600" u="sng" dirty="0"/>
              <a:t>OpenCV</a:t>
            </a:r>
            <a:r>
              <a:rPr lang="en-US" sz="4600" dirty="0"/>
              <a:t>. This model was developed using the following </a:t>
            </a:r>
            <a:r>
              <a:rPr lang="en-US" sz="4600" u="sng" dirty="0"/>
              <a:t>techniques/algorithms</a:t>
            </a:r>
            <a:r>
              <a:rPr lang="en-US" sz="4600" dirty="0"/>
              <a:t>: </a:t>
            </a:r>
            <a:r>
              <a:rPr lang="en-US" altLang="fr-FR" sz="4600" dirty="0">
                <a:latin typeface="Arial" panose="020B0604020202020204" pitchFamily="34" charset="0"/>
              </a:rPr>
              <a:t> </a:t>
            </a:r>
          </a:p>
          <a:p>
            <a:pPr marL="742950" indent="-7429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b="1" dirty="0">
                <a:latin typeface="Arial" panose="020B0604020202020204" pitchFamily="34" charset="0"/>
              </a:rPr>
              <a:t>HAAR features. </a:t>
            </a:r>
          </a:p>
          <a:p>
            <a:pPr marL="742950" indent="-7429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b="1" dirty="0">
                <a:latin typeface="Arial" panose="020B0604020202020204" pitchFamily="34" charset="0"/>
              </a:rPr>
              <a:t>Image integral.</a:t>
            </a:r>
          </a:p>
          <a:p>
            <a:pPr marL="742950" indent="-7429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b="1" dirty="0">
                <a:latin typeface="Arial" panose="020B0604020202020204" pitchFamily="34" charset="0"/>
              </a:rPr>
              <a:t>AdaBoost algorithm.</a:t>
            </a:r>
          </a:p>
          <a:p>
            <a:pPr marL="742950" indent="-7429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+mj-lt"/>
              <a:buAutoNum type="arabicPeriod"/>
            </a:pPr>
            <a:r>
              <a:rPr lang="en-US" altLang="fr-FR" sz="4000" b="1" dirty="0">
                <a:latin typeface="Arial" panose="020B0604020202020204" pitchFamily="34" charset="0"/>
              </a:rPr>
              <a:t>Cascade classification.</a:t>
            </a:r>
          </a:p>
          <a:p>
            <a:pPr marL="0" indent="0">
              <a:buNone/>
            </a:pPr>
            <a:endParaRPr lang="fr-FR" sz="40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319874-9661-77BB-D77D-EC50BD26F438}"/>
              </a:ext>
            </a:extLst>
          </p:cNvPr>
          <p:cNvSpPr txBox="1">
            <a:spLocks/>
          </p:cNvSpPr>
          <p:nvPr/>
        </p:nvSpPr>
        <p:spPr>
          <a:xfrm>
            <a:off x="1143001" y="221348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SOFTWARE FUNCTIONALITY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58F685-242F-F6C2-905A-FA9BC7AB57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645" y="3198334"/>
            <a:ext cx="4790694" cy="2911709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D4D053-41C6-2E21-38B1-7CD00755ECC0}"/>
              </a:ext>
            </a:extLst>
          </p:cNvPr>
          <p:cNvSpPr txBox="1"/>
          <p:nvPr/>
        </p:nvSpPr>
        <p:spPr>
          <a:xfrm>
            <a:off x="6258304" y="6212565"/>
            <a:ext cx="4999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Figure 01: </a:t>
            </a:r>
            <a:r>
              <a:rPr lang="fr-FR" sz="2400" dirty="0"/>
              <a:t>HAAR </a:t>
            </a:r>
            <a:r>
              <a:rPr lang="fr-FR" sz="2400" dirty="0" err="1"/>
              <a:t>features</a:t>
            </a:r>
            <a:r>
              <a:rPr lang="fr-FR" sz="2400" dirty="0"/>
              <a:t>.</a:t>
            </a:r>
            <a:r>
              <a:rPr lang="fr-FR" sz="2400" b="1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8760DE-8C89-AB7A-74D5-A70FA5B6B277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4/11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F9BE99-A772-B4BA-E99B-EA9F52E589C3}"/>
              </a:ext>
            </a:extLst>
          </p:cNvPr>
          <p:cNvSpPr txBox="1"/>
          <p:nvPr/>
        </p:nvSpPr>
        <p:spPr>
          <a:xfrm>
            <a:off x="586152" y="1085815"/>
            <a:ext cx="61053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ü"/>
            </a:pPr>
            <a:r>
              <a:rPr lang="en-US" altLang="fr-FR" sz="4000" b="1" dirty="0">
                <a:latin typeface="Arial" panose="020B0604020202020204" pitchFamily="34" charset="0"/>
              </a:rPr>
              <a:t> Face Detection: </a:t>
            </a:r>
          </a:p>
        </p:txBody>
      </p:sp>
    </p:spTree>
    <p:extLst>
      <p:ext uri="{BB962C8B-B14F-4D97-AF65-F5344CB8AC3E}">
        <p14:creationId xmlns:p14="http://schemas.microsoft.com/office/powerpoint/2010/main" val="207153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C039E-F5B2-44A1-C8EA-04A47D953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4" y="1193986"/>
            <a:ext cx="11163867" cy="4588042"/>
          </a:xfrm>
        </p:spPr>
        <p:txBody>
          <a:bodyPr>
            <a:normAutofit fontScale="62500" lnSpcReduction="20000"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ü"/>
            </a:pPr>
            <a:r>
              <a:rPr lang="en-US" altLang="fr-FR" sz="5700" b="1" dirty="0">
                <a:latin typeface="Arial" panose="020B0604020202020204" pitchFamily="34" charset="0"/>
              </a:rPr>
              <a:t> Face Recognition: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371600" lvl="1" indent="-9144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Font typeface="+mj-lt"/>
              <a:buAutoNum type="arabicPeriod"/>
            </a:pPr>
            <a:r>
              <a:rPr kumimoji="0" lang="en-US" altLang="fr-FR" sz="4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VGG-Face</a:t>
            </a: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deep </a:t>
            </a:r>
            <a:r>
              <a:rPr kumimoji="0" lang="en-US" altLang="fr-FR" sz="4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neural network</a:t>
            </a: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model.</a:t>
            </a:r>
          </a:p>
          <a:p>
            <a:pPr marL="1371600" lvl="1" indent="-9144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Font typeface="+mj-lt"/>
              <a:buAutoNum type="arabicPeriod"/>
            </a:pPr>
            <a:r>
              <a:rPr lang="en-US" altLang="fr-FR" sz="4200" dirty="0">
                <a:latin typeface="Arial" panose="020B0604020202020204" pitchFamily="34" charset="0"/>
              </a:rPr>
              <a:t>Trained on VGG-Face dataset (2,6 millions of images).</a:t>
            </a:r>
            <a:endParaRPr kumimoji="0" lang="en-US" altLang="fr-FR" sz="4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371600" lvl="1" indent="-9144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Font typeface="+mj-lt"/>
              <a:buAutoNum type="arabicPeriod"/>
            </a:pP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Extraction of an </a:t>
            </a:r>
            <a:r>
              <a:rPr kumimoji="0" lang="en-US" altLang="fr-FR" sz="4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embedding vector</a:t>
            </a: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each face.</a:t>
            </a:r>
          </a:p>
          <a:p>
            <a:pPr marL="1371600" lvl="1" indent="-9144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Font typeface="+mj-lt"/>
              <a:buAutoNum type="arabicPeriod"/>
            </a:pPr>
            <a:r>
              <a:rPr lang="en-US" altLang="fr-FR" sz="4200" u="sng" dirty="0">
                <a:latin typeface="Arial" panose="020B0604020202020204" pitchFamily="34" charset="0"/>
              </a:rPr>
              <a:t>Euclidian distance</a:t>
            </a:r>
            <a:r>
              <a:rPr lang="en-US" altLang="fr-FR" sz="4200" dirty="0">
                <a:latin typeface="Arial" panose="020B0604020202020204" pitchFamily="34" charset="0"/>
              </a:rPr>
              <a:t> with vectors in dataset</a:t>
            </a: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1371600" lvl="1" indent="-91440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Font typeface="+mj-lt"/>
              <a:buAutoNum type="arabicPeriod"/>
            </a:pPr>
            <a:r>
              <a:rPr lang="en-US" sz="4300" dirty="0">
                <a:latin typeface="Arial" panose="020B0604020202020204" pitchFamily="34" charset="0"/>
                <a:cs typeface="Arial" panose="020B0604020202020204" pitchFamily="34" charset="0"/>
              </a:rPr>
              <a:t>If the distance is lower than a </a:t>
            </a:r>
            <a:r>
              <a:rPr lang="en-US" sz="4300" u="sng" dirty="0">
                <a:latin typeface="Arial" panose="020B0604020202020204" pitchFamily="34" charset="0"/>
                <a:cs typeface="Arial" panose="020B0604020202020204" pitchFamily="34" charset="0"/>
              </a:rPr>
              <a:t>threshold</a:t>
            </a:r>
            <a:r>
              <a:rPr lang="en-US" sz="4300" dirty="0">
                <a:latin typeface="Arial" panose="020B0604020202020204" pitchFamily="34" charset="0"/>
                <a:cs typeface="Arial" panose="020B0604020202020204" pitchFamily="34" charset="0"/>
              </a:rPr>
              <a:t>, then we </a:t>
            </a:r>
            <a:r>
              <a:rPr lang="en-US" sz="4300" u="sng" dirty="0">
                <a:latin typeface="Arial" panose="020B0604020202020204" pitchFamily="34" charset="0"/>
                <a:cs typeface="Arial" panose="020B0604020202020204" pitchFamily="34" charset="0"/>
              </a:rPr>
              <a:t>recognize</a:t>
            </a:r>
            <a:r>
              <a:rPr lang="en-US" sz="4300" dirty="0">
                <a:latin typeface="Arial" panose="020B0604020202020204" pitchFamily="34" charset="0"/>
                <a:cs typeface="Arial" panose="020B0604020202020204" pitchFamily="34" charset="0"/>
              </a:rPr>
              <a:t> the face.</a:t>
            </a:r>
            <a:endParaRPr lang="fr-FR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D34DD2-E5B3-18FC-C5DE-3EEF651170F4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5/11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3D233AF-4B21-31F5-9819-B326B1F2E742}"/>
              </a:ext>
            </a:extLst>
          </p:cNvPr>
          <p:cNvSpPr txBox="1">
            <a:spLocks/>
          </p:cNvSpPr>
          <p:nvPr/>
        </p:nvSpPr>
        <p:spPr>
          <a:xfrm>
            <a:off x="1143001" y="189645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SOFTWARE FUNCTIONALITY</a:t>
            </a:r>
          </a:p>
        </p:txBody>
      </p:sp>
    </p:spTree>
    <p:extLst>
      <p:ext uri="{BB962C8B-B14F-4D97-AF65-F5344CB8AC3E}">
        <p14:creationId xmlns:p14="http://schemas.microsoft.com/office/powerpoint/2010/main" val="372006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C039E-F5B2-44A1-C8EA-04A47D953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4" y="1179921"/>
            <a:ext cx="11163867" cy="1339875"/>
          </a:xfrm>
        </p:spPr>
        <p:txBody>
          <a:bodyPr>
            <a:normAutofit fontScale="70000" lnSpcReduction="20000"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80000"/>
              <a:buFont typeface="Wingdings" panose="05000000000000000000" pitchFamily="2" charset="2"/>
              <a:buChar char="ü"/>
            </a:pPr>
            <a:r>
              <a:rPr lang="en-US" altLang="fr-FR" sz="5700" b="1" dirty="0">
                <a:latin typeface="Arial" panose="020B0604020202020204" pitchFamily="34" charset="0"/>
              </a:rPr>
              <a:t> Face Recognition: </a:t>
            </a:r>
          </a:p>
          <a:p>
            <a:pPr marL="457200" lvl="1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VGG-Face deep neural network model </a:t>
            </a:r>
            <a:r>
              <a:rPr kumimoji="0" lang="en-US" altLang="fr-FR" sz="4200" b="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architecture</a:t>
            </a:r>
            <a:r>
              <a:rPr kumimoji="0" lang="en-US" altLang="fr-FR" sz="4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fr-FR" sz="4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 descr="Face recognition using Transfer learning and VGG16 | by Megha Bansal |  Analytics Vidhya | Medium">
            <a:extLst>
              <a:ext uri="{FF2B5EF4-FFF2-40B4-BE49-F238E27FC236}">
                <a16:creationId xmlns:a16="http://schemas.microsoft.com/office/drawing/2014/main" id="{24611116-4F67-0011-A402-1DAA8DB28E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262" y="2647880"/>
            <a:ext cx="9847476" cy="293405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9E9EDEA-0842-EE34-FD82-993955EB01D5}"/>
              </a:ext>
            </a:extLst>
          </p:cNvPr>
          <p:cNvSpPr txBox="1">
            <a:spLocks/>
          </p:cNvSpPr>
          <p:nvPr/>
        </p:nvSpPr>
        <p:spPr>
          <a:xfrm>
            <a:off x="1113740" y="175580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SOFTWARE FUNCTIONALITY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9B83D-8F98-1C5B-A17F-197AB6FDDC6F}"/>
              </a:ext>
            </a:extLst>
          </p:cNvPr>
          <p:cNvSpPr txBox="1"/>
          <p:nvPr/>
        </p:nvSpPr>
        <p:spPr>
          <a:xfrm>
            <a:off x="3139244" y="5720192"/>
            <a:ext cx="5913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Figure 02: </a:t>
            </a:r>
            <a:r>
              <a:rPr lang="fr-FR" sz="2400" dirty="0"/>
              <a:t>VGG-Face (VGG-16)architecture.</a:t>
            </a:r>
            <a:r>
              <a:rPr lang="fr-FR" sz="2400" b="1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531F59-8742-C556-3C35-7A704BD2EE87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6/11</a:t>
            </a:r>
          </a:p>
        </p:txBody>
      </p:sp>
    </p:spTree>
    <p:extLst>
      <p:ext uri="{BB962C8B-B14F-4D97-AF65-F5344CB8AC3E}">
        <p14:creationId xmlns:p14="http://schemas.microsoft.com/office/powerpoint/2010/main" val="1679637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D4126523-B548-E728-09A1-EC9182FE43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0401" y="1082719"/>
            <a:ext cx="10691197" cy="518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Capture an image </a:t>
            </a:r>
            <a:r>
              <a:rPr kumimoji="0" lang="en-US" altLang="fr-FR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every 10 minutes</a:t>
            </a: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fr-FR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Implementation</a:t>
            </a: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the Ai models for detection and recognition for each image.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fr-FR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Generate</a:t>
            </a:r>
            <a:r>
              <a:rPr kumimoji="0" lang="en-US" altLang="fr-FR" sz="2800" b="1" i="0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presence list.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Save this list in an </a:t>
            </a:r>
            <a:r>
              <a:rPr kumimoji="0" lang="en-US" altLang="fr-FR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Excel file</a:t>
            </a: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necessary information.</a:t>
            </a:r>
          </a:p>
          <a:p>
            <a:pPr marL="514350" marR="0" lvl="0" indent="-5143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 the Excel file, images of unknown faces, and images of the entire class (captured by the camera initially) in a folder, then </a:t>
            </a:r>
            <a:r>
              <a:rPr kumimoji="0" lang="en-US" altLang="fr-FR" sz="28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transmit them over the Internet</a:t>
            </a:r>
            <a:r>
              <a:rPr kumimoji="0" lang="en-US" altLang="fr-FR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359C83F-5511-E1B9-8285-7F924380A79C}"/>
              </a:ext>
            </a:extLst>
          </p:cNvPr>
          <p:cNvSpPr txBox="1">
            <a:spLocks/>
          </p:cNvSpPr>
          <p:nvPr/>
        </p:nvSpPr>
        <p:spPr>
          <a:xfrm>
            <a:off x="1143000" y="198587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b="1" cap="none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HARDWARE</a:t>
            </a: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 FUNCTIONALITY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A24C98-241F-FC00-60CD-C769834D767A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7/11</a:t>
            </a:r>
          </a:p>
        </p:txBody>
      </p:sp>
    </p:spTree>
    <p:extLst>
      <p:ext uri="{BB962C8B-B14F-4D97-AF65-F5344CB8AC3E}">
        <p14:creationId xmlns:p14="http://schemas.microsoft.com/office/powerpoint/2010/main" val="2789682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6">
            <a:extLst>
              <a:ext uri="{FF2B5EF4-FFF2-40B4-BE49-F238E27FC236}">
                <a16:creationId xmlns:a16="http://schemas.microsoft.com/office/drawing/2014/main" id="{6BBE1E9E-A3D4-1075-A137-7A672ABE1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298" y="1378089"/>
            <a:ext cx="3756075" cy="5004543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9BAD0F-C1FE-AFA0-DF26-061D7FA09260}"/>
              </a:ext>
            </a:extLst>
          </p:cNvPr>
          <p:cNvCxnSpPr/>
          <p:nvPr/>
        </p:nvCxnSpPr>
        <p:spPr>
          <a:xfrm>
            <a:off x="1804670" y="8291195"/>
            <a:ext cx="1469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6">
            <a:extLst>
              <a:ext uri="{FF2B5EF4-FFF2-40B4-BE49-F238E27FC236}">
                <a16:creationId xmlns:a16="http://schemas.microsoft.com/office/drawing/2014/main" id="{7CE503B0-B7D7-A951-E432-B6442B5BFF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9" name="Rectangle 9">
            <a:extLst>
              <a:ext uri="{FF2B5EF4-FFF2-40B4-BE49-F238E27FC236}">
                <a16:creationId xmlns:a16="http://schemas.microsoft.com/office/drawing/2014/main" id="{FAA262BC-D27C-ADD3-4F58-13CB15B52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8D2CCA-EE03-DF3C-65AC-F3B5A5A43632}"/>
              </a:ext>
            </a:extLst>
          </p:cNvPr>
          <p:cNvCxnSpPr>
            <a:cxnSpLocks/>
          </p:cNvCxnSpPr>
          <p:nvPr/>
        </p:nvCxnSpPr>
        <p:spPr>
          <a:xfrm>
            <a:off x="5017554" y="2072317"/>
            <a:ext cx="282760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45CF13-D1D5-302F-849A-34F52CC9918C}"/>
              </a:ext>
            </a:extLst>
          </p:cNvPr>
          <p:cNvCxnSpPr>
            <a:cxnSpLocks/>
          </p:cNvCxnSpPr>
          <p:nvPr/>
        </p:nvCxnSpPr>
        <p:spPr>
          <a:xfrm>
            <a:off x="5430129" y="5357442"/>
            <a:ext cx="2445432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E75C715-F530-9993-A216-5A8B730ABEC2}"/>
              </a:ext>
            </a:extLst>
          </p:cNvPr>
          <p:cNvSpPr txBox="1"/>
          <p:nvPr/>
        </p:nvSpPr>
        <p:spPr>
          <a:xfrm>
            <a:off x="2869145" y="1833790"/>
            <a:ext cx="2148409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sz="2500" dirty="0"/>
              <a:t>camera module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53CAA8-D113-95C2-CF10-7BCAE84149C6}"/>
              </a:ext>
            </a:extLst>
          </p:cNvPr>
          <p:cNvSpPr txBox="1"/>
          <p:nvPr/>
        </p:nvSpPr>
        <p:spPr>
          <a:xfrm>
            <a:off x="2927630" y="5118921"/>
            <a:ext cx="2494594" cy="4770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fr-FR" sz="2500" dirty="0"/>
              <a:t>Raspberry Pi </a:t>
            </a:r>
            <a:r>
              <a:rPr lang="fr-FR" sz="2500" dirty="0" err="1"/>
              <a:t>card</a:t>
            </a:r>
            <a:endParaRPr lang="fr-FR" sz="2500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ECAC4BA1-5E1C-A450-1EDD-DC4298BD9F06}"/>
              </a:ext>
            </a:extLst>
          </p:cNvPr>
          <p:cNvSpPr txBox="1">
            <a:spLocks/>
          </p:cNvSpPr>
          <p:nvPr/>
        </p:nvSpPr>
        <p:spPr>
          <a:xfrm>
            <a:off x="1143001" y="193556"/>
            <a:ext cx="9905998" cy="100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fr-FR" b="1" cap="none" dirty="0"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HARDWARE</a:t>
            </a:r>
            <a:r>
              <a:rPr kumimoji="0" lang="en-US" altLang="fr-FR" sz="3600" b="1" i="0" strike="noStrike" cap="none" normalizeH="0" baseline="0" dirty="0">
                <a:ln>
                  <a:noFill/>
                </a:ln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</a:rPr>
              <a:t> FUNCTIONALITY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795680-1D90-C957-AD65-4081B26A6501}"/>
              </a:ext>
            </a:extLst>
          </p:cNvPr>
          <p:cNvSpPr txBox="1"/>
          <p:nvPr/>
        </p:nvSpPr>
        <p:spPr>
          <a:xfrm>
            <a:off x="804922" y="3503803"/>
            <a:ext cx="49995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Figure 03: </a:t>
            </a:r>
            <a:r>
              <a:rPr lang="en-US" sz="3000" dirty="0"/>
              <a:t>embedded system.</a:t>
            </a:r>
            <a:r>
              <a:rPr lang="en-US" sz="3000" b="1" dirty="0"/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A9CCFE-D986-0DD8-6AE1-23DABF7E0659}"/>
              </a:ext>
            </a:extLst>
          </p:cNvPr>
          <p:cNvSpPr txBox="1"/>
          <p:nvPr/>
        </p:nvSpPr>
        <p:spPr>
          <a:xfrm>
            <a:off x="5715318" y="6348615"/>
            <a:ext cx="767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8/11</a:t>
            </a:r>
          </a:p>
        </p:txBody>
      </p:sp>
    </p:spTree>
    <p:extLst>
      <p:ext uri="{BB962C8B-B14F-4D97-AF65-F5344CB8AC3E}">
        <p14:creationId xmlns:p14="http://schemas.microsoft.com/office/powerpoint/2010/main" val="42749884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5812</TotalTime>
  <Words>1339</Words>
  <Application>Microsoft Office PowerPoint</Application>
  <PresentationFormat>Widescreen</PresentationFormat>
  <Paragraphs>218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AngsanaUPC</vt:lpstr>
      <vt:lpstr>Arial</vt:lpstr>
      <vt:lpstr>Calibri</vt:lpstr>
      <vt:lpstr>Tw Cen MT</vt:lpstr>
      <vt:lpstr>Wingdings</vt:lpstr>
      <vt:lpstr>Circuit</vt:lpstr>
      <vt:lpstr>Intelligent Real-Time Facial Recognition System</vt:lpstr>
      <vt:lpstr>Contents:</vt:lpstr>
      <vt:lpstr>Project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system for Face Recognition in real time</dc:title>
  <dc:creator>IHEB</dc:creator>
  <cp:lastModifiedBy>IHEB</cp:lastModifiedBy>
  <cp:revision>352</cp:revision>
  <dcterms:created xsi:type="dcterms:W3CDTF">2024-06-08T21:46:08Z</dcterms:created>
  <dcterms:modified xsi:type="dcterms:W3CDTF">2024-06-12T22:49:16Z</dcterms:modified>
</cp:coreProperties>
</file>

<file path=docProps/thumbnail.jpeg>
</file>